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79" r:id="rId6"/>
    <p:sldId id="263" r:id="rId7"/>
    <p:sldId id="264" r:id="rId8"/>
    <p:sldId id="265" r:id="rId9"/>
    <p:sldId id="266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9999"/>
    <a:srgbClr val="FFFFFF"/>
    <a:srgbClr val="D1D1D1"/>
    <a:srgbClr val="000000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4660"/>
  </p:normalViewPr>
  <p:slideViewPr>
    <p:cSldViewPr snapToGrid="0">
      <p:cViewPr>
        <p:scale>
          <a:sx n="100" d="100"/>
          <a:sy n="100" d="100"/>
        </p:scale>
        <p:origin x="1296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D3997-E852-4963-A82D-166C70FE183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1526-D8F2-4B28-86D1-A81135873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9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BD7B-80F8-4582-ABCC-AA5706BAF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15553-325F-4530-8B77-429A982C4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A320B-A1C1-45B6-8288-A46E2AC2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A-28A6-4467-BC35-0068B26D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26179-266B-49AD-AA83-81DBA563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BA8C-F03A-4906-A6AD-8CA10E55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D00C7-8F5D-416F-BFC6-889A8B519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2BDE-7236-4E40-8C8A-D23DF8DD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09D6D-EE9E-44C9-B4DD-75EC1A1B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2465C-0C67-4D1E-B7E9-37B92E96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777087-CEF9-4469-9656-6FA24AE95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F5281-68B5-48FA-B682-31B7B29CF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2F87A-E971-4FE8-A22E-AD7BF24F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8195A-E497-445A-A0F4-BB0B29067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EBC00-7A11-4E27-A3DF-EF775F19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4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8C93-E787-4B6A-87ED-95A553CD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23AF-8ED0-4F29-B093-54D27ACBC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5D9F-C719-4355-B1E8-D653651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40F8E-3411-4774-B798-BD97574B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95C38-05E6-4898-AD6C-5531EB79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2EA0-BD72-4E4B-8A30-71D7E39B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3F40E-DD34-4600-B40F-627E70D1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E689-90C7-47BF-A73A-B1414641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C3E4D-FCBE-4F8E-9789-FC28E0CF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5CF8F-A6F1-42D3-84F6-88712B98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432A-A684-427C-80E8-E5A2C157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6A066-801B-4C8C-A19B-93DB758DE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7975-4E18-41A8-A4F3-CA35E624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1F252-D74D-40F4-B49E-347FDD6F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64EA6-281F-4200-8E32-C34CCC93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51E97-EBFF-4984-B19A-A1D21BE8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2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8B4A-A6BE-40F8-9588-BD5528CE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497F-FF75-42F5-B087-2D241EA2C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2A250-8D77-4D4E-80F5-4C469F1C6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0D1BE-043D-4FEA-9674-9B15F6882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3F906E-C616-45D2-849E-632F8EA46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7ECE82-7C71-4EBB-A59E-88F933B9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B3F40-4D05-426C-AAE2-94A7C9158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43417-3806-4DA7-AF69-BB00EF0C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5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9696-A3CB-44EE-BD58-8D56F377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2054D-DE2C-4F17-8877-C6FCF577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AA11E-ED1D-4BCE-BA23-B69AF2EE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614FF-28FF-4E26-86B1-3EE5FDBF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18212-C3AB-469D-8A7F-7A7EC1E7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F0EF4-BF2B-4F1D-8C0D-0567868D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03ACB-8DEE-4063-9C9B-14B48CC4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421-867B-449E-9C63-8F3E9D75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0D7C-5771-4CB1-82D1-6E68F5D8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A3066-1553-440D-BA28-79488289E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E110B-6144-4EC2-B21D-5ECE6E41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D351A-E66C-430E-8537-4CD59C39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8FEA6-D014-42B0-A9AB-8549A6B7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9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DEBB-D318-4B80-9227-63C5F8A8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CB622-EB28-4746-AB64-B9C25C3C9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EF3D4-9487-4463-8BC5-31397A4F7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7FB0B-5192-483E-AB2A-F43C4F20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586F6-77BE-4DDB-A671-616EF106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4751D-D3BF-40EA-9D56-E663BE21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3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A49A6-643E-44E7-909E-36446E8F3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C45D3-D684-4DCC-ADA5-8B0182EDD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9086-A38E-41E8-8AB9-543A3ADFF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CD65-B9A8-47A8-A2B8-D2FDAFD8F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DF8D8-CA7E-4F1D-9D4D-6FC55B927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0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.jpeg"/><Relationship Id="rId7" Type="http://schemas.openxmlformats.org/officeDocument/2006/relationships/image" Target="../media/image15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11" Type="http://schemas.openxmlformats.org/officeDocument/2006/relationships/image" Target="../media/image19.jpeg"/><Relationship Id="rId5" Type="http://schemas.openxmlformats.org/officeDocument/2006/relationships/image" Target="../media/image13.gif"/><Relationship Id="rId10" Type="http://schemas.openxmlformats.org/officeDocument/2006/relationships/image" Target="../media/image18.jpeg"/><Relationship Id="rId4" Type="http://schemas.openxmlformats.org/officeDocument/2006/relationships/image" Target="../media/image12.gif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29FC9-B649-46A7-B58C-B16287ADE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7" r="-7728"/>
          <a:stretch/>
        </p:blipFill>
        <p:spPr>
          <a:xfrm>
            <a:off x="0" y="-1"/>
            <a:ext cx="1329944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D3031A-5567-47DB-9CBA-5F6A4692C4AC}"/>
              </a:ext>
            </a:extLst>
          </p:cNvPr>
          <p:cNvSpPr/>
          <p:nvPr/>
        </p:nvSpPr>
        <p:spPr>
          <a:xfrm>
            <a:off x="-142240" y="3085554"/>
            <a:ext cx="12456160" cy="2985433"/>
          </a:xfrm>
          <a:prstGeom prst="rect">
            <a:avLst/>
          </a:prstGeom>
          <a:solidFill>
            <a:srgbClr val="D1D1D1">
              <a:alpha val="58824"/>
            </a:srgbClr>
          </a:solidFill>
          <a:ln w="666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A07EC-5AB0-4B7C-9F38-F2906E4AE947}"/>
              </a:ext>
            </a:extLst>
          </p:cNvPr>
          <p:cNvSpPr txBox="1"/>
          <p:nvPr/>
        </p:nvSpPr>
        <p:spPr>
          <a:xfrm>
            <a:off x="838200" y="3085554"/>
            <a:ext cx="10515599" cy="298543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Nitrogen enrichment effects on grassland plant diversity are dependent on spatial scale</a:t>
            </a: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Evan Batzer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Valerie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Eviner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University of California, Davis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COS 54 - Biodiversity II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8/8/2018</a:t>
            </a:r>
          </a:p>
        </p:txBody>
      </p:sp>
    </p:spTree>
    <p:extLst>
      <p:ext uri="{BB962C8B-B14F-4D97-AF65-F5344CB8AC3E}">
        <p14:creationId xmlns:p14="http://schemas.microsoft.com/office/powerpoint/2010/main" val="395733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686D4AE-3959-42A1-8EFD-6B9C1CAD22E9}"/>
              </a:ext>
            </a:extLst>
          </p:cNvPr>
          <p:cNvGrpSpPr/>
          <p:nvPr/>
        </p:nvGrpSpPr>
        <p:grpSpPr>
          <a:xfrm>
            <a:off x="6610662" y="1184223"/>
            <a:ext cx="5581338" cy="5229318"/>
            <a:chOff x="4602332" y="248574"/>
            <a:chExt cx="7211574" cy="6490037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DCBB08FE-9C5F-4927-B8B5-3787E2C44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00" t="3999" r="3400" b="19067"/>
            <a:stretch>
              <a:fillRect/>
            </a:stretch>
          </p:blipFill>
          <p:spPr bwMode="auto">
            <a:xfrm>
              <a:off x="4709567" y="937700"/>
              <a:ext cx="7104339" cy="580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13">
              <a:extLst>
                <a:ext uri="{FF2B5EF4-FFF2-40B4-BE49-F238E27FC236}">
                  <a16:creationId xmlns:a16="http://schemas.microsoft.com/office/drawing/2014/main" id="{7C40334B-DE8C-4E4D-BC49-D73754DE6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2332" y="248574"/>
              <a:ext cx="7109075" cy="86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lang="en-US" altLang="en-US" dirty="0"/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04CDA815-57A1-4E17-A6E2-14A0BEF45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2108" y="1693515"/>
              <a:ext cx="797302" cy="1742146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B0A46C-4D46-4ABD-9CFE-A5B2EB063104}"/>
                </a:ext>
              </a:extLst>
            </p:cNvPr>
            <p:cNvSpPr/>
            <p:nvPr/>
          </p:nvSpPr>
          <p:spPr>
            <a:xfrm>
              <a:off x="9046346" y="1761545"/>
              <a:ext cx="1677879" cy="17421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30AE07-D024-4993-B6A7-343EFFB1A973}"/>
                </a:ext>
              </a:extLst>
            </p:cNvPr>
            <p:cNvSpPr/>
            <p:nvPr/>
          </p:nvSpPr>
          <p:spPr>
            <a:xfrm>
              <a:off x="9107463" y="1827344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8AC07D-9E56-4399-BD60-91F1F2D6215F}"/>
                </a:ext>
              </a:extLst>
            </p:cNvPr>
            <p:cNvSpPr/>
            <p:nvPr/>
          </p:nvSpPr>
          <p:spPr>
            <a:xfrm>
              <a:off x="9308345" y="1827344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2C7261-4259-449E-8FD1-99DEEFFDF387}"/>
                </a:ext>
              </a:extLst>
            </p:cNvPr>
            <p:cNvSpPr/>
            <p:nvPr/>
          </p:nvSpPr>
          <p:spPr>
            <a:xfrm>
              <a:off x="9516041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8AE553-DBB5-4DE8-8C9B-C9460DA743CE}"/>
                </a:ext>
              </a:extLst>
            </p:cNvPr>
            <p:cNvSpPr/>
            <p:nvPr/>
          </p:nvSpPr>
          <p:spPr>
            <a:xfrm>
              <a:off x="9720985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B9F896-4555-4E8D-86CE-567DD03171D0}"/>
                </a:ext>
              </a:extLst>
            </p:cNvPr>
            <p:cNvSpPr/>
            <p:nvPr/>
          </p:nvSpPr>
          <p:spPr>
            <a:xfrm>
              <a:off x="9922259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43777F-91F8-412A-80B5-667274DF5F15}"/>
                </a:ext>
              </a:extLst>
            </p:cNvPr>
            <p:cNvSpPr/>
            <p:nvPr/>
          </p:nvSpPr>
          <p:spPr>
            <a:xfrm>
              <a:off x="10120526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F2BCC-FE0E-43B2-8A33-9772C809A043}"/>
                </a:ext>
              </a:extLst>
            </p:cNvPr>
            <p:cNvSpPr/>
            <p:nvPr/>
          </p:nvSpPr>
          <p:spPr>
            <a:xfrm>
              <a:off x="10321985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0E9D10-F368-40FE-B072-B3ACBE1C93D0}"/>
                </a:ext>
              </a:extLst>
            </p:cNvPr>
            <p:cNvSpPr/>
            <p:nvPr/>
          </p:nvSpPr>
          <p:spPr>
            <a:xfrm>
              <a:off x="10521596" y="183041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042B2D-6E11-4B70-8F86-64211B84E81F}"/>
                </a:ext>
              </a:extLst>
            </p:cNvPr>
            <p:cNvSpPr/>
            <p:nvPr/>
          </p:nvSpPr>
          <p:spPr>
            <a:xfrm>
              <a:off x="9108312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9F91A2-16DB-4FBB-9ED2-CFE0E7128438}"/>
                </a:ext>
              </a:extLst>
            </p:cNvPr>
            <p:cNvSpPr/>
            <p:nvPr/>
          </p:nvSpPr>
          <p:spPr>
            <a:xfrm>
              <a:off x="9309194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23FDBC-1F21-4A3D-BC56-1BEE8700BBEE}"/>
                </a:ext>
              </a:extLst>
            </p:cNvPr>
            <p:cNvSpPr/>
            <p:nvPr/>
          </p:nvSpPr>
          <p:spPr>
            <a:xfrm>
              <a:off x="9516890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C44842-A0C4-479A-9611-7672E84B27DF}"/>
                </a:ext>
              </a:extLst>
            </p:cNvPr>
            <p:cNvSpPr/>
            <p:nvPr/>
          </p:nvSpPr>
          <p:spPr>
            <a:xfrm>
              <a:off x="9721834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E196B1-BAA6-4CD8-A087-C792B572B58E}"/>
                </a:ext>
              </a:extLst>
            </p:cNvPr>
            <p:cNvSpPr/>
            <p:nvPr/>
          </p:nvSpPr>
          <p:spPr>
            <a:xfrm>
              <a:off x="9923108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E97C5F-FFAC-41F5-B8AE-C6F84603BD44}"/>
                </a:ext>
              </a:extLst>
            </p:cNvPr>
            <p:cNvSpPr/>
            <p:nvPr/>
          </p:nvSpPr>
          <p:spPr>
            <a:xfrm>
              <a:off x="10121375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18DBF2-E947-446C-B686-3C07F3CCCE5C}"/>
                </a:ext>
              </a:extLst>
            </p:cNvPr>
            <p:cNvSpPr/>
            <p:nvPr/>
          </p:nvSpPr>
          <p:spPr>
            <a:xfrm>
              <a:off x="10322834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9AC8DC-134F-40A8-864C-7B6A1017857C}"/>
                </a:ext>
              </a:extLst>
            </p:cNvPr>
            <p:cNvSpPr/>
            <p:nvPr/>
          </p:nvSpPr>
          <p:spPr>
            <a:xfrm>
              <a:off x="10522445" y="204117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F57872-1CE7-4FF1-8252-EC55AF4A6FDF}"/>
                </a:ext>
              </a:extLst>
            </p:cNvPr>
            <p:cNvSpPr/>
            <p:nvPr/>
          </p:nvSpPr>
          <p:spPr>
            <a:xfrm>
              <a:off x="9107463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60276F-EDBD-4477-9353-0A887810989D}"/>
                </a:ext>
              </a:extLst>
            </p:cNvPr>
            <p:cNvSpPr/>
            <p:nvPr/>
          </p:nvSpPr>
          <p:spPr>
            <a:xfrm>
              <a:off x="9308345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F03FD3-0212-4B36-B83F-5B7AAFC915A8}"/>
                </a:ext>
              </a:extLst>
            </p:cNvPr>
            <p:cNvSpPr/>
            <p:nvPr/>
          </p:nvSpPr>
          <p:spPr>
            <a:xfrm>
              <a:off x="9516041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90E7CF-837B-474F-9E03-A70F21A08A92}"/>
                </a:ext>
              </a:extLst>
            </p:cNvPr>
            <p:cNvSpPr/>
            <p:nvPr/>
          </p:nvSpPr>
          <p:spPr>
            <a:xfrm>
              <a:off x="9720985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3F14DD-3B19-44C3-9E8F-CB6C4959A2E7}"/>
                </a:ext>
              </a:extLst>
            </p:cNvPr>
            <p:cNvSpPr/>
            <p:nvPr/>
          </p:nvSpPr>
          <p:spPr>
            <a:xfrm>
              <a:off x="9922259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6897BA-9FCE-4D69-9CBC-0C8CEA2E1BEB}"/>
                </a:ext>
              </a:extLst>
            </p:cNvPr>
            <p:cNvSpPr/>
            <p:nvPr/>
          </p:nvSpPr>
          <p:spPr>
            <a:xfrm>
              <a:off x="10120526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961869-760F-4CB4-8BE9-2E0D87019DFA}"/>
                </a:ext>
              </a:extLst>
            </p:cNvPr>
            <p:cNvSpPr/>
            <p:nvPr/>
          </p:nvSpPr>
          <p:spPr>
            <a:xfrm>
              <a:off x="10321985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BAFA76-DC6A-4119-A290-B127345925E4}"/>
                </a:ext>
              </a:extLst>
            </p:cNvPr>
            <p:cNvSpPr/>
            <p:nvPr/>
          </p:nvSpPr>
          <p:spPr>
            <a:xfrm>
              <a:off x="10521596" y="224105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8552D1-342E-4AD7-AF30-54FE9542EEF9}"/>
                </a:ext>
              </a:extLst>
            </p:cNvPr>
            <p:cNvSpPr/>
            <p:nvPr/>
          </p:nvSpPr>
          <p:spPr>
            <a:xfrm>
              <a:off x="9108312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92C73B8-B552-43F8-9317-FA77E39564AA}"/>
                </a:ext>
              </a:extLst>
            </p:cNvPr>
            <p:cNvSpPr/>
            <p:nvPr/>
          </p:nvSpPr>
          <p:spPr>
            <a:xfrm>
              <a:off x="9309194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BC13BC9-75E6-4C23-9520-05508BAF48E6}"/>
                </a:ext>
              </a:extLst>
            </p:cNvPr>
            <p:cNvSpPr/>
            <p:nvPr/>
          </p:nvSpPr>
          <p:spPr>
            <a:xfrm>
              <a:off x="9516890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5A70FF9-64CC-4A34-A963-A17EDA324C70}"/>
                </a:ext>
              </a:extLst>
            </p:cNvPr>
            <p:cNvSpPr/>
            <p:nvPr/>
          </p:nvSpPr>
          <p:spPr>
            <a:xfrm>
              <a:off x="9721834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4D6A8F9-71A1-4206-BEE0-277D1DACB8AA}"/>
                </a:ext>
              </a:extLst>
            </p:cNvPr>
            <p:cNvSpPr/>
            <p:nvPr/>
          </p:nvSpPr>
          <p:spPr>
            <a:xfrm>
              <a:off x="9923108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9881D7-4CA8-4A2E-96BB-FA7FAFAD9D71}"/>
                </a:ext>
              </a:extLst>
            </p:cNvPr>
            <p:cNvSpPr/>
            <p:nvPr/>
          </p:nvSpPr>
          <p:spPr>
            <a:xfrm>
              <a:off x="10121375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2B917E-F720-43F9-8B42-D2E0060C064A}"/>
                </a:ext>
              </a:extLst>
            </p:cNvPr>
            <p:cNvSpPr/>
            <p:nvPr/>
          </p:nvSpPr>
          <p:spPr>
            <a:xfrm>
              <a:off x="10322834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906904-0796-4A2B-918C-7DED0A297CBA}"/>
                </a:ext>
              </a:extLst>
            </p:cNvPr>
            <p:cNvSpPr/>
            <p:nvPr/>
          </p:nvSpPr>
          <p:spPr>
            <a:xfrm>
              <a:off x="10522445" y="2447285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B1EC3C-EA50-4801-BBC9-E1BF52503D44}"/>
                </a:ext>
              </a:extLst>
            </p:cNvPr>
            <p:cNvSpPr/>
            <p:nvPr/>
          </p:nvSpPr>
          <p:spPr>
            <a:xfrm>
              <a:off x="9106614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0E9231-661F-4A79-958A-35D73FCE5FB1}"/>
                </a:ext>
              </a:extLst>
            </p:cNvPr>
            <p:cNvSpPr/>
            <p:nvPr/>
          </p:nvSpPr>
          <p:spPr>
            <a:xfrm>
              <a:off x="9307496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936431-795D-4C7C-B330-19188FE17645}"/>
                </a:ext>
              </a:extLst>
            </p:cNvPr>
            <p:cNvSpPr/>
            <p:nvPr/>
          </p:nvSpPr>
          <p:spPr>
            <a:xfrm>
              <a:off x="9515192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78294B1-4027-410B-A654-ED02185B7EB1}"/>
                </a:ext>
              </a:extLst>
            </p:cNvPr>
            <p:cNvSpPr/>
            <p:nvPr/>
          </p:nvSpPr>
          <p:spPr>
            <a:xfrm>
              <a:off x="9720136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25DF72-BC5E-43EC-9AB2-EA1304D45956}"/>
                </a:ext>
              </a:extLst>
            </p:cNvPr>
            <p:cNvSpPr/>
            <p:nvPr/>
          </p:nvSpPr>
          <p:spPr>
            <a:xfrm>
              <a:off x="9921410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886B7E-8BC1-4431-B0EB-77F18FBC559C}"/>
                </a:ext>
              </a:extLst>
            </p:cNvPr>
            <p:cNvSpPr/>
            <p:nvPr/>
          </p:nvSpPr>
          <p:spPr>
            <a:xfrm>
              <a:off x="10119677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2BB4BA-03C4-4F38-9C80-B88119C6F22B}"/>
                </a:ext>
              </a:extLst>
            </p:cNvPr>
            <p:cNvSpPr/>
            <p:nvPr/>
          </p:nvSpPr>
          <p:spPr>
            <a:xfrm>
              <a:off x="10321136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933C9DF-ECAE-4F21-9906-ABD7379C0B9B}"/>
                </a:ext>
              </a:extLst>
            </p:cNvPr>
            <p:cNvSpPr/>
            <p:nvPr/>
          </p:nvSpPr>
          <p:spPr>
            <a:xfrm>
              <a:off x="10520747" y="265395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672996-0736-42DA-8EEF-397A334C5008}"/>
                </a:ext>
              </a:extLst>
            </p:cNvPr>
            <p:cNvSpPr/>
            <p:nvPr/>
          </p:nvSpPr>
          <p:spPr>
            <a:xfrm>
              <a:off x="9107463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57D264-86B2-4A31-BDC7-0572755B0CEF}"/>
                </a:ext>
              </a:extLst>
            </p:cNvPr>
            <p:cNvSpPr/>
            <p:nvPr/>
          </p:nvSpPr>
          <p:spPr>
            <a:xfrm>
              <a:off x="9308345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7704CA-9847-4C40-BCF2-5D3862069E0C}"/>
                </a:ext>
              </a:extLst>
            </p:cNvPr>
            <p:cNvSpPr/>
            <p:nvPr/>
          </p:nvSpPr>
          <p:spPr>
            <a:xfrm>
              <a:off x="9516041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CE25294-6E13-46B6-9021-66123CF4CBB1}"/>
                </a:ext>
              </a:extLst>
            </p:cNvPr>
            <p:cNvSpPr/>
            <p:nvPr/>
          </p:nvSpPr>
          <p:spPr>
            <a:xfrm>
              <a:off x="9720985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8ABAE5-B5D7-473E-946B-225344CCEEFA}"/>
                </a:ext>
              </a:extLst>
            </p:cNvPr>
            <p:cNvSpPr/>
            <p:nvPr/>
          </p:nvSpPr>
          <p:spPr>
            <a:xfrm>
              <a:off x="9922259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1481B99-1344-4890-8FD6-CA99916C5FCE}"/>
                </a:ext>
              </a:extLst>
            </p:cNvPr>
            <p:cNvSpPr/>
            <p:nvPr/>
          </p:nvSpPr>
          <p:spPr>
            <a:xfrm>
              <a:off x="10120526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FE9F11-4AC8-40D9-96FA-517C29D8F607}"/>
                </a:ext>
              </a:extLst>
            </p:cNvPr>
            <p:cNvSpPr/>
            <p:nvPr/>
          </p:nvSpPr>
          <p:spPr>
            <a:xfrm>
              <a:off x="10321985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C4A1811-B2FF-4074-8047-542F1EFD8692}"/>
                </a:ext>
              </a:extLst>
            </p:cNvPr>
            <p:cNvSpPr/>
            <p:nvPr/>
          </p:nvSpPr>
          <p:spPr>
            <a:xfrm>
              <a:off x="10521596" y="2864713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7FF717-6477-4A91-B66A-14D470C24757}"/>
                </a:ext>
              </a:extLst>
            </p:cNvPr>
            <p:cNvSpPr/>
            <p:nvPr/>
          </p:nvSpPr>
          <p:spPr>
            <a:xfrm>
              <a:off x="9106614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2E554ED-2B63-462E-9AE0-A966BEBAF556}"/>
                </a:ext>
              </a:extLst>
            </p:cNvPr>
            <p:cNvSpPr/>
            <p:nvPr/>
          </p:nvSpPr>
          <p:spPr>
            <a:xfrm>
              <a:off x="9307496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6359174-D6C6-49F6-B46A-885F87872B7A}"/>
                </a:ext>
              </a:extLst>
            </p:cNvPr>
            <p:cNvSpPr/>
            <p:nvPr/>
          </p:nvSpPr>
          <p:spPr>
            <a:xfrm>
              <a:off x="9515192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26C3468-E470-4FBA-9710-95090EA0C2EB}"/>
                </a:ext>
              </a:extLst>
            </p:cNvPr>
            <p:cNvSpPr/>
            <p:nvPr/>
          </p:nvSpPr>
          <p:spPr>
            <a:xfrm>
              <a:off x="9720136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9D8985-5F4D-446E-91D4-11C7C1F8C641}"/>
                </a:ext>
              </a:extLst>
            </p:cNvPr>
            <p:cNvSpPr/>
            <p:nvPr/>
          </p:nvSpPr>
          <p:spPr>
            <a:xfrm>
              <a:off x="9921410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56D974-ABB4-49FF-B412-6D4098DEC182}"/>
                </a:ext>
              </a:extLst>
            </p:cNvPr>
            <p:cNvSpPr/>
            <p:nvPr/>
          </p:nvSpPr>
          <p:spPr>
            <a:xfrm>
              <a:off x="10119677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89FCF5F-4490-43C6-AD66-DF97B290DA85}"/>
                </a:ext>
              </a:extLst>
            </p:cNvPr>
            <p:cNvSpPr/>
            <p:nvPr/>
          </p:nvSpPr>
          <p:spPr>
            <a:xfrm>
              <a:off x="10321136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D677D2F-D603-4E9F-A3A6-B33B47939D16}"/>
                </a:ext>
              </a:extLst>
            </p:cNvPr>
            <p:cNvSpPr/>
            <p:nvPr/>
          </p:nvSpPr>
          <p:spPr>
            <a:xfrm>
              <a:off x="10520747" y="3073654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F6AB43-30C2-4F93-A224-3E9DCA1F7BC4}"/>
                </a:ext>
              </a:extLst>
            </p:cNvPr>
            <p:cNvSpPr/>
            <p:nvPr/>
          </p:nvSpPr>
          <p:spPr>
            <a:xfrm>
              <a:off x="9107463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B027506-7797-485E-BF6B-C5D764130DA9}"/>
                </a:ext>
              </a:extLst>
            </p:cNvPr>
            <p:cNvSpPr/>
            <p:nvPr/>
          </p:nvSpPr>
          <p:spPr>
            <a:xfrm>
              <a:off x="9308345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DD40FA9-3770-4E7C-A82A-98A48C562044}"/>
                </a:ext>
              </a:extLst>
            </p:cNvPr>
            <p:cNvSpPr/>
            <p:nvPr/>
          </p:nvSpPr>
          <p:spPr>
            <a:xfrm>
              <a:off x="9516041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D58557-C99C-4FF9-B3B2-12BC56902741}"/>
                </a:ext>
              </a:extLst>
            </p:cNvPr>
            <p:cNvSpPr/>
            <p:nvPr/>
          </p:nvSpPr>
          <p:spPr>
            <a:xfrm>
              <a:off x="9720985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8EDD85F-F9A4-4674-A5CB-0ED64F5FBF39}"/>
                </a:ext>
              </a:extLst>
            </p:cNvPr>
            <p:cNvSpPr/>
            <p:nvPr/>
          </p:nvSpPr>
          <p:spPr>
            <a:xfrm>
              <a:off x="9922259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67BEB5E-BAC6-4F68-BCFB-55A427A140AD}"/>
                </a:ext>
              </a:extLst>
            </p:cNvPr>
            <p:cNvSpPr/>
            <p:nvPr/>
          </p:nvSpPr>
          <p:spPr>
            <a:xfrm>
              <a:off x="10120526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3C5099C-B7E2-4DC1-9096-6690F96B2815}"/>
                </a:ext>
              </a:extLst>
            </p:cNvPr>
            <p:cNvSpPr/>
            <p:nvPr/>
          </p:nvSpPr>
          <p:spPr>
            <a:xfrm>
              <a:off x="10321985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B2B50CF-CE34-40B1-9864-5D536391FE6D}"/>
                </a:ext>
              </a:extLst>
            </p:cNvPr>
            <p:cNvSpPr/>
            <p:nvPr/>
          </p:nvSpPr>
          <p:spPr>
            <a:xfrm>
              <a:off x="10521596" y="328893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8D623A2-31E2-4549-AD17-5BAEA6B807C0}"/>
                </a:ext>
              </a:extLst>
            </p:cNvPr>
            <p:cNvSpPr/>
            <p:nvPr/>
          </p:nvSpPr>
          <p:spPr>
            <a:xfrm>
              <a:off x="9053677" y="1566954"/>
              <a:ext cx="1715420" cy="178593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itle 1">
            <a:extLst>
              <a:ext uri="{FF2B5EF4-FFF2-40B4-BE49-F238E27FC236}">
                <a16:creationId xmlns:a16="http://schemas.microsoft.com/office/drawing/2014/main" id="{829FB806-7F31-47A5-825A-6EC2CFD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3" y="-120978"/>
            <a:ext cx="9722717" cy="106131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Study Design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990698-4790-42B1-A93A-3E13A5AF25D7}"/>
              </a:ext>
            </a:extLst>
          </p:cNvPr>
          <p:cNvSpPr txBox="1"/>
          <p:nvPr/>
        </p:nvSpPr>
        <p:spPr>
          <a:xfrm>
            <a:off x="165993" y="742055"/>
            <a:ext cx="6499309" cy="1532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3 Sites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Hopland </a:t>
            </a:r>
            <a:r>
              <a:rPr lang="en-US" sz="2000" dirty="0" smtClean="0"/>
              <a:t>Research and Extension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McLaughlin </a:t>
            </a:r>
            <a:r>
              <a:rPr lang="en-US" sz="2000" dirty="0" smtClean="0"/>
              <a:t>Natural Reserve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Sierra Foothill Research and Extension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4 blocks per site (12 blocks total)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2 paired plots per block (24 plots total)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Plot area 100m</a:t>
            </a:r>
            <a:r>
              <a:rPr lang="en-US" sz="2000" baseline="30000" dirty="0" smtClean="0"/>
              <a:t>2 </a:t>
            </a:r>
            <a:r>
              <a:rPr lang="en-US" sz="2000" dirty="0" smtClean="0"/>
              <a:t>(10m x 10m)</a:t>
            </a:r>
          </a:p>
          <a:p>
            <a:pPr lvl="1"/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64 sampling subplots per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Subplot area .25m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(.5m x .5m)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1m interval between subplots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Sampling extent 64m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(8m x 8m)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Fertilization treatment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Randomly assigned to 1 plot per block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Slow-release urea fertilizer, 10g N/m</a:t>
            </a:r>
            <a:r>
              <a:rPr lang="en-US" baseline="30000" dirty="0" smtClean="0"/>
              <a:t>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Applied in January – February 2017, 2018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Sixty-four </a:t>
            </a:r>
            <a:r>
              <a:rPr lang="en-US" sz="2400" dirty="0"/>
              <a:t>.25m</a:t>
            </a:r>
            <a:r>
              <a:rPr lang="en-US" sz="2400" baseline="30000" dirty="0"/>
              <a:t>2</a:t>
            </a:r>
            <a:r>
              <a:rPr lang="en-US" sz="2400" dirty="0"/>
              <a:t> subplots within a 64m</a:t>
            </a:r>
            <a:r>
              <a:rPr lang="en-US" sz="2400" baseline="30000" dirty="0"/>
              <a:t>2</a:t>
            </a:r>
            <a:r>
              <a:rPr lang="en-US" sz="2400" baseline="-25000" dirty="0"/>
              <a:t> </a:t>
            </a:r>
            <a:r>
              <a:rPr lang="en-US" sz="2400" dirty="0"/>
              <a:t>plot (1m spatial lag)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Application of slow-release urea fertilizer at rate of 10g N / m</a:t>
            </a:r>
            <a:r>
              <a:rPr lang="en-US" sz="2400" baseline="30000" dirty="0"/>
              <a:t>2 </a:t>
            </a:r>
            <a:r>
              <a:rPr lang="en-US" sz="2400" dirty="0"/>
              <a:t>applied in winter 2017, 2018.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r>
              <a:rPr lang="en-US" sz="2800" b="1" dirty="0"/>
              <a:t>Diversity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Visual estimates of compositional diversity and percent cover in April – July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r>
              <a:rPr lang="en-US" sz="2800" b="1" dirty="0"/>
              <a:t>Light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PAR measurements above and below grass “canopy”</a:t>
            </a:r>
          </a:p>
          <a:p>
            <a:endParaRPr lang="en-US" sz="2800" dirty="0"/>
          </a:p>
          <a:p>
            <a:r>
              <a:rPr lang="en-US" sz="2800" b="1" dirty="0"/>
              <a:t>Biomass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Ten 10cm x 100cm strips per plot per year.</a:t>
            </a:r>
          </a:p>
        </p:txBody>
      </p:sp>
    </p:spTree>
    <p:extLst>
      <p:ext uri="{BB962C8B-B14F-4D97-AF65-F5344CB8AC3E}">
        <p14:creationId xmlns:p14="http://schemas.microsoft.com/office/powerpoint/2010/main" val="1723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5C946D-BEA7-4ACD-852B-D5147DC49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8269" cy="67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4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D442D5-D0CD-42BF-A461-2778A1617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5" y="42333"/>
            <a:ext cx="1174496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6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86F94E-2303-4092-B27E-5F1FC69F6D46}"/>
              </a:ext>
            </a:extLst>
          </p:cNvPr>
          <p:cNvSpPr txBox="1">
            <a:spLocks/>
          </p:cNvSpPr>
          <p:nvPr/>
        </p:nvSpPr>
        <p:spPr>
          <a:xfrm>
            <a:off x="108215" y="-112281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Diversity Change - 2017</a:t>
            </a:r>
          </a:p>
        </p:txBody>
      </p:sp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22805C7-14A9-4225-A796-D3389559B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744427"/>
            <a:ext cx="5987787" cy="5987787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7DC83D2-0736-4A10-9904-37B5B8D29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6" y="732234"/>
            <a:ext cx="5987787" cy="59877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8A94926-C755-4D34-928B-D00CB5849E00}"/>
              </a:ext>
            </a:extLst>
          </p:cNvPr>
          <p:cNvSpPr txBox="1">
            <a:spLocks/>
          </p:cNvSpPr>
          <p:nvPr/>
        </p:nvSpPr>
        <p:spPr>
          <a:xfrm rot="16200000">
            <a:off x="-1155866" y="2954335"/>
            <a:ext cx="3589481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Proportion change </a:t>
            </a:r>
          </a:p>
        </p:txBody>
      </p:sp>
    </p:spTree>
    <p:extLst>
      <p:ext uri="{BB962C8B-B14F-4D97-AF65-F5344CB8AC3E}">
        <p14:creationId xmlns:p14="http://schemas.microsoft.com/office/powerpoint/2010/main" val="328017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1E5B01-6551-4D4F-B354-B9265C6400F3}"/>
              </a:ext>
            </a:extLst>
          </p:cNvPr>
          <p:cNvSpPr txBox="1">
            <a:spLocks/>
          </p:cNvSpPr>
          <p:nvPr/>
        </p:nvSpPr>
        <p:spPr>
          <a:xfrm>
            <a:off x="108215" y="-112281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Diversity Change - 2018</a:t>
            </a:r>
          </a:p>
        </p:txBody>
      </p:sp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87E6A70-A4C1-4DEE-9A35-0572D6CEE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8" y="708244"/>
            <a:ext cx="5980860" cy="5980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996267-BCAA-440E-9345-29A28C93397A}"/>
              </a:ext>
            </a:extLst>
          </p:cNvPr>
          <p:cNvSpPr txBox="1"/>
          <p:nvPr/>
        </p:nvSpPr>
        <p:spPr>
          <a:xfrm>
            <a:off x="7504858" y="1781755"/>
            <a:ext cx="290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E3FF2-C460-4F03-A6B3-C7A8EBBA28DB}"/>
              </a:ext>
            </a:extLst>
          </p:cNvPr>
          <p:cNvSpPr txBox="1"/>
          <p:nvPr/>
        </p:nvSpPr>
        <p:spPr>
          <a:xfrm>
            <a:off x="10674929" y="1767900"/>
            <a:ext cx="290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*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8BD1EC-65D3-4543-94B0-08F53DB0E169}"/>
              </a:ext>
            </a:extLst>
          </p:cNvPr>
          <p:cNvGrpSpPr/>
          <p:nvPr/>
        </p:nvGrpSpPr>
        <p:grpSpPr>
          <a:xfrm>
            <a:off x="778858" y="720436"/>
            <a:ext cx="5958394" cy="5958394"/>
            <a:chOff x="169249" y="720436"/>
            <a:chExt cx="5958394" cy="5958394"/>
          </a:xfrm>
        </p:grpSpPr>
        <p:pic>
          <p:nvPicPr>
            <p:cNvPr id="16" name="Picture 15" descr="A close up of text on a white background&#10;&#10;Description generated with very high confidence">
              <a:extLst>
                <a:ext uri="{FF2B5EF4-FFF2-40B4-BE49-F238E27FC236}">
                  <a16:creationId xmlns:a16="http://schemas.microsoft.com/office/drawing/2014/main" id="{94CBA91C-7749-4221-8397-8D29CD615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49" y="720436"/>
              <a:ext cx="5958394" cy="59583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FCBA74-7D24-45ED-9558-670F4DD6A392}"/>
                </a:ext>
              </a:extLst>
            </p:cNvPr>
            <p:cNvSpPr txBox="1"/>
            <p:nvPr/>
          </p:nvSpPr>
          <p:spPr>
            <a:xfrm>
              <a:off x="1572491" y="1767903"/>
              <a:ext cx="290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*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88A746-7FDF-49B5-841A-FAD71B845324}"/>
                </a:ext>
              </a:extLst>
            </p:cNvPr>
            <p:cNvSpPr txBox="1"/>
            <p:nvPr/>
          </p:nvSpPr>
          <p:spPr>
            <a:xfrm>
              <a:off x="3148446" y="1767900"/>
              <a:ext cx="290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*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4B9A21B-4569-4F7C-A59E-9DFDD1127055}"/>
              </a:ext>
            </a:extLst>
          </p:cNvPr>
          <p:cNvSpPr txBox="1">
            <a:spLocks/>
          </p:cNvSpPr>
          <p:nvPr/>
        </p:nvSpPr>
        <p:spPr>
          <a:xfrm rot="16200000">
            <a:off x="-1294411" y="2635909"/>
            <a:ext cx="3866572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Proportion change </a:t>
            </a:r>
          </a:p>
        </p:txBody>
      </p:sp>
    </p:spTree>
    <p:extLst>
      <p:ext uri="{BB962C8B-B14F-4D97-AF65-F5344CB8AC3E}">
        <p14:creationId xmlns:p14="http://schemas.microsoft.com/office/powerpoint/2010/main" val="305584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4C3908-0E2A-49C6-BA52-60413991F171}"/>
              </a:ext>
            </a:extLst>
          </p:cNvPr>
          <p:cNvSpPr txBox="1">
            <a:spLocks/>
          </p:cNvSpPr>
          <p:nvPr/>
        </p:nvSpPr>
        <p:spPr>
          <a:xfrm>
            <a:off x="121920" y="0"/>
            <a:ext cx="9722717" cy="1234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Accumulation Curve Decomposition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Species Richness</a:t>
            </a:r>
          </a:p>
        </p:txBody>
      </p:sp>
      <p:pic>
        <p:nvPicPr>
          <p:cNvPr id="12" name="Picture 1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47D5502-3439-4321-97A3-281AD42FA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1138629"/>
            <a:ext cx="5583533" cy="5583533"/>
          </a:xfrm>
          <a:prstGeom prst="rect">
            <a:avLst/>
          </a:prstGeom>
        </p:spPr>
      </p:pic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388619E8-CF49-47F5-A621-0DD58869C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40" y="1138628"/>
            <a:ext cx="5583533" cy="55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2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4C3908-0E2A-49C6-BA52-60413991F171}"/>
              </a:ext>
            </a:extLst>
          </p:cNvPr>
          <p:cNvSpPr txBox="1">
            <a:spLocks/>
          </p:cNvSpPr>
          <p:nvPr/>
        </p:nvSpPr>
        <p:spPr>
          <a:xfrm>
            <a:off x="97536" y="0"/>
            <a:ext cx="9722717" cy="1234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Accumulation Curve Decomposition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Effective No. Species</a:t>
            </a:r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A8D8B819-84BF-4CF5-A945-8A40C1D92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1" y="1106423"/>
            <a:ext cx="5607917" cy="5607917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055ADE8E-88A6-4899-89EE-81E00F25F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4" y="1106423"/>
            <a:ext cx="5607917" cy="56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44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85BC4B-A3D7-40CE-A6BE-89AE97E96A1B}"/>
              </a:ext>
            </a:extLst>
          </p:cNvPr>
          <p:cNvSpPr txBox="1">
            <a:spLocks/>
          </p:cNvSpPr>
          <p:nvPr/>
        </p:nvSpPr>
        <p:spPr>
          <a:xfrm>
            <a:off x="153482" y="76243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CB43DE-1E07-4689-BABD-177309328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562"/>
            <a:ext cx="10515600" cy="4351338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Scale-dependent effects of N enrichment depend on sampling metric used:</a:t>
            </a:r>
          </a:p>
          <a:p>
            <a:pPr lvl="1">
              <a:spcAft>
                <a:spcPts val="1200"/>
              </a:spcAf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Failure to produce significant richness declines at larger scales</a:t>
            </a:r>
          </a:p>
          <a:p>
            <a:pPr lvl="1">
              <a:spcAft>
                <a:spcPts val="1200"/>
              </a:spcAf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Consistent reduction in abundance-weighted diversity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Spatial homogenization in response to N enrichment</a:t>
            </a:r>
          </a:p>
          <a:p>
            <a:pPr lvl="1">
              <a:spcAft>
                <a:spcPts val="1200"/>
              </a:spcAf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Potential changes to ecosystem function independent of biodiversity loss</a:t>
            </a:r>
          </a:p>
          <a:p>
            <a:pPr lvl="1">
              <a:spcAft>
                <a:spcPts val="12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3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8926EE-DE6A-4C17-B1AA-3D53A4BB36A5}"/>
              </a:ext>
            </a:extLst>
          </p:cNvPr>
          <p:cNvSpPr txBox="1">
            <a:spLocks/>
          </p:cNvSpPr>
          <p:nvPr/>
        </p:nvSpPr>
        <p:spPr>
          <a:xfrm>
            <a:off x="108215" y="-112281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83861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1A15-A6F8-49CE-85C3-76C3B0F14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50" y="1120555"/>
            <a:ext cx="7141087" cy="429768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Nitrogen enrichment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widely recognized as a driver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global biodiversity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Alters patterns 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limitation that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increases productivity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often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produces a shift in limiting resources from nitrogen to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May also reduce community biodiversity through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environmental homogenization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limits opportunity for spatial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Ability to detect this change depends on the scale of sampling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71ED-CAF0-4159-AC18-CA36E952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138" y="96981"/>
            <a:ext cx="4202826" cy="67428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62D09-01E9-487E-91B0-C4E9EB4E7108}"/>
              </a:ext>
            </a:extLst>
          </p:cNvPr>
          <p:cNvSpPr/>
          <p:nvPr/>
        </p:nvSpPr>
        <p:spPr>
          <a:xfrm>
            <a:off x="9889767" y="6532053"/>
            <a:ext cx="2302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Sala et al. (2000)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25E0AF-7E2C-4AD2-83F5-651AED793B1C}"/>
              </a:ext>
            </a:extLst>
          </p:cNvPr>
          <p:cNvSpPr txBox="1">
            <a:spLocks/>
          </p:cNvSpPr>
          <p:nvPr/>
        </p:nvSpPr>
        <p:spPr>
          <a:xfrm>
            <a:off x="219051" y="59236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021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5E0C40-301F-474E-9D0C-3A9219624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1120554"/>
            <a:ext cx="7445002" cy="5678209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Concerns of scale are persistent in ecology (Levin 1992)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Many experiments conducted at small scales (1m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less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More nuanced insights may come from cross-scale analysis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65D2F4-750B-45BB-9D8B-1ECFD912F79F}"/>
              </a:ext>
            </a:extLst>
          </p:cNvPr>
          <p:cNvSpPr txBox="1">
            <a:spLocks/>
          </p:cNvSpPr>
          <p:nvPr/>
        </p:nvSpPr>
        <p:spPr>
          <a:xfrm>
            <a:off x="219051" y="59236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Scale Dependence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793381" y="404734"/>
            <a:ext cx="14989" cy="16938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793381" y="2098623"/>
            <a:ext cx="27640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793381" y="2295996"/>
            <a:ext cx="14989" cy="16938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8793381" y="3989885"/>
            <a:ext cx="27640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08370" y="4202245"/>
            <a:ext cx="14989" cy="16938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8808370" y="5896134"/>
            <a:ext cx="27640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2" name="TextBox 2051"/>
          <p:cNvSpPr txBox="1"/>
          <p:nvPr/>
        </p:nvSpPr>
        <p:spPr>
          <a:xfrm>
            <a:off x="9069049" y="6115987"/>
            <a:ext cx="2383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Sampling Effort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3" name="TextBox 2052"/>
          <p:cNvSpPr txBox="1"/>
          <p:nvPr/>
        </p:nvSpPr>
        <p:spPr>
          <a:xfrm rot="16200000">
            <a:off x="7281614" y="2563745"/>
            <a:ext cx="245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7302377" y="4468535"/>
            <a:ext cx="245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7272397" y="671024"/>
            <a:ext cx="245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55" name="Straight Connector 2054"/>
          <p:cNvCxnSpPr/>
          <p:nvPr/>
        </p:nvCxnSpPr>
        <p:spPr>
          <a:xfrm flipV="1">
            <a:off x="8961120" y="871079"/>
            <a:ext cx="2491365" cy="665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961120" y="2815158"/>
            <a:ext cx="2491365" cy="665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8961120" y="4749800"/>
            <a:ext cx="2491365" cy="665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961120" y="1281126"/>
            <a:ext cx="2491365" cy="66517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961119" y="2858538"/>
            <a:ext cx="2491366" cy="98277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961494" y="4350867"/>
            <a:ext cx="2490991" cy="13817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TextBox 2057"/>
          <p:cNvSpPr txBox="1"/>
          <p:nvPr/>
        </p:nvSpPr>
        <p:spPr>
          <a:xfrm>
            <a:off x="8800875" y="335130"/>
            <a:ext cx="1770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Constant Effect</a:t>
            </a:r>
            <a:endParaRPr lang="en-US" sz="1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8793381" y="2241378"/>
            <a:ext cx="2659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Effect Diminishes </a:t>
            </a:r>
            <a:r>
              <a:rPr lang="en-US" sz="1600" b="1" dirty="0"/>
              <a:t>W</a:t>
            </a:r>
            <a:r>
              <a:rPr lang="en-US" sz="1600" b="1" dirty="0" smtClean="0"/>
              <a:t>ith </a:t>
            </a:r>
            <a:r>
              <a:rPr lang="en-US" sz="1600" b="1" dirty="0"/>
              <a:t>S</a:t>
            </a:r>
            <a:r>
              <a:rPr lang="en-US" sz="1600" b="1" dirty="0" smtClean="0"/>
              <a:t>cale</a:t>
            </a:r>
            <a:endParaRPr lang="en-US" sz="16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8823359" y="4209738"/>
            <a:ext cx="230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Inverted Effects</a:t>
            </a:r>
            <a:endParaRPr lang="en-US" sz="1600" b="1" dirty="0"/>
          </a:p>
        </p:txBody>
      </p:sp>
      <p:sp>
        <p:nvSpPr>
          <p:cNvPr id="57" name="TextBox 56"/>
          <p:cNvSpPr txBox="1"/>
          <p:nvPr/>
        </p:nvSpPr>
        <p:spPr>
          <a:xfrm rot="20726572">
            <a:off x="9343575" y="918195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Control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 rot="20726572">
            <a:off x="9437785" y="2824060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Control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 rot="20726572">
            <a:off x="9428222" y="4756078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</a:rPr>
              <a:t>Control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rot="20726572">
            <a:off x="9375394" y="1322966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2"/>
                </a:solidFill>
              </a:rPr>
              <a:t>Treatment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 rot="20217042">
            <a:off x="9437785" y="3260776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2"/>
                </a:solidFill>
              </a:rPr>
              <a:t>Treatment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9714170">
            <a:off x="9315000" y="5007543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2"/>
                </a:solidFill>
              </a:rPr>
              <a:t>Treatment</a:t>
            </a:r>
            <a:endParaRPr lang="en-US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009EC253-0EE2-4D58-8565-284BDBC9FAF2}"/>
              </a:ext>
            </a:extLst>
          </p:cNvPr>
          <p:cNvSpPr txBox="1"/>
          <p:nvPr/>
        </p:nvSpPr>
        <p:spPr>
          <a:xfrm>
            <a:off x="405493" y="5520796"/>
            <a:ext cx="4900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6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Higher spatial aggregation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5613256" y="5534561"/>
            <a:ext cx="4900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4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Lower spatial aggregation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110E8-C80E-4211-A7BB-BB698C3F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7" y="1243179"/>
            <a:ext cx="4200115" cy="4277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03E121-3A19-42CB-94E7-458244F9ED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34" y="1254444"/>
            <a:ext cx="4237616" cy="42801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9FB806-7F31-47A5-825A-6EC2CFD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3" y="73586"/>
            <a:ext cx="11785600" cy="106131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N enrichment affects both diversity and spatial pattern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2" t="39496" r="903" b="31992"/>
          <a:stretch/>
        </p:blipFill>
        <p:spPr>
          <a:xfrm>
            <a:off x="10509048" y="2153920"/>
            <a:ext cx="1402248" cy="31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Variation in effects as a function of sampling effort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Linearity of scale-effect relationship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Community turnover within the spatial extent of sampling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Detection of changes to community spatial pattern</a:t>
            </a:r>
          </a:p>
        </p:txBody>
      </p:sp>
    </p:spTree>
    <p:extLst>
      <p:ext uri="{BB962C8B-B14F-4D97-AF65-F5344CB8AC3E}">
        <p14:creationId xmlns:p14="http://schemas.microsoft.com/office/powerpoint/2010/main" val="39207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580348" y="158788"/>
            <a:ext cx="7440202" cy="4696663"/>
            <a:chOff x="4580348" y="158788"/>
            <a:chExt cx="7440202" cy="4696663"/>
          </a:xfrm>
        </p:grpSpPr>
        <p:grpSp>
          <p:nvGrpSpPr>
            <p:cNvPr id="8" name="Group 7"/>
            <p:cNvGrpSpPr/>
            <p:nvPr/>
          </p:nvGrpSpPr>
          <p:grpSpPr>
            <a:xfrm>
              <a:off x="4580348" y="158788"/>
              <a:ext cx="6297201" cy="4696663"/>
              <a:chOff x="4580348" y="158788"/>
              <a:chExt cx="6297201" cy="46966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01" t="8822" r="-3998" b="20981"/>
              <a:stretch/>
            </p:blipFill>
            <p:spPr>
              <a:xfrm>
                <a:off x="4580348" y="158788"/>
                <a:ext cx="6297201" cy="4696663"/>
              </a:xfrm>
              <a:prstGeom prst="rect">
                <a:avLst/>
              </a:prstGeom>
            </p:spPr>
          </p:pic>
          <p:sp>
            <p:nvSpPr>
              <p:cNvPr id="7" name="Oval 6"/>
              <p:cNvSpPr/>
              <p:nvPr/>
            </p:nvSpPr>
            <p:spPr>
              <a:xfrm>
                <a:off x="10134600" y="2286000"/>
                <a:ext cx="154170" cy="16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0134600" y="2612126"/>
                <a:ext cx="154170" cy="16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F09A15-C505-4D10-B994-80816B21FC54}"/>
                </a:ext>
              </a:extLst>
            </p:cNvPr>
            <p:cNvSpPr txBox="1"/>
            <p:nvPr/>
          </p:nvSpPr>
          <p:spPr>
            <a:xfrm>
              <a:off x="10288770" y="2127219"/>
              <a:ext cx="17317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+Nitrogen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A88DCD4-9297-4822-A2ED-B8FE89EA97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7" y="309479"/>
            <a:ext cx="2799693" cy="28201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DD15D1-96F8-4355-A45A-742E5F90FF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5" y="3477467"/>
            <a:ext cx="2786635" cy="28145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B79DA8-D557-4BB2-8004-5C6049513586}"/>
              </a:ext>
            </a:extLst>
          </p:cNvPr>
          <p:cNvSpPr/>
          <p:nvPr/>
        </p:nvSpPr>
        <p:spPr>
          <a:xfrm>
            <a:off x="909079" y="3492801"/>
            <a:ext cx="425061" cy="420761"/>
          </a:xfrm>
          <a:prstGeom prst="rect">
            <a:avLst/>
          </a:prstGeom>
          <a:solidFill>
            <a:schemeClr val="bg1">
              <a:alpha val="77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08521-A337-4760-B3C9-0751F6C72097}"/>
              </a:ext>
            </a:extLst>
          </p:cNvPr>
          <p:cNvSpPr/>
          <p:nvPr/>
        </p:nvSpPr>
        <p:spPr>
          <a:xfrm>
            <a:off x="895913" y="3483570"/>
            <a:ext cx="2769055" cy="2806511"/>
          </a:xfrm>
          <a:prstGeom prst="rect">
            <a:avLst/>
          </a:prstGeom>
          <a:solidFill>
            <a:schemeClr val="bg1">
              <a:alpha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F3A55-3A21-4A4E-A13E-0EFACCF820CD}"/>
              </a:ext>
            </a:extLst>
          </p:cNvPr>
          <p:cNvSpPr/>
          <p:nvPr/>
        </p:nvSpPr>
        <p:spPr>
          <a:xfrm>
            <a:off x="896255" y="323092"/>
            <a:ext cx="425061" cy="416992"/>
          </a:xfrm>
          <a:prstGeom prst="rect">
            <a:avLst/>
          </a:prstGeom>
          <a:solidFill>
            <a:schemeClr val="bg1">
              <a:alpha val="77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7D6806-D079-4F05-A6D7-70307DC27512}"/>
              </a:ext>
            </a:extLst>
          </p:cNvPr>
          <p:cNvSpPr/>
          <p:nvPr/>
        </p:nvSpPr>
        <p:spPr>
          <a:xfrm>
            <a:off x="895914" y="322304"/>
            <a:ext cx="2769054" cy="2781370"/>
          </a:xfrm>
          <a:prstGeom prst="rect">
            <a:avLst/>
          </a:prstGeom>
          <a:solidFill>
            <a:schemeClr val="bg1">
              <a:alpha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863273-7F41-4C1D-B941-050B4D4DE0D0}"/>
                  </a:ext>
                </a:extLst>
              </p:cNvPr>
              <p:cNvSpPr txBox="1"/>
              <p:nvPr/>
            </p:nvSpPr>
            <p:spPr>
              <a:xfrm>
                <a:off x="5149387" y="4348837"/>
                <a:ext cx="659130" cy="1769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9600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863273-7F41-4C1D-B941-050B4D4DE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87" y="4348837"/>
                <a:ext cx="659130" cy="1769715"/>
              </a:xfrm>
              <a:prstGeom prst="rect">
                <a:avLst/>
              </a:prstGeom>
              <a:blipFill>
                <a:blip r:embed="rId5"/>
                <a:stretch>
                  <a:fillRect r="-45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12F35E-5BFE-48D5-8CF6-F3EA54A36AEF}"/>
                  </a:ext>
                </a:extLst>
              </p:cNvPr>
              <p:cNvSpPr/>
              <p:nvPr/>
            </p:nvSpPr>
            <p:spPr>
              <a:xfrm>
                <a:off x="8411202" y="4224329"/>
                <a:ext cx="1407757" cy="1862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US" sz="115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12F35E-5BFE-48D5-8CF6-F3EA54A36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202" y="4224329"/>
                <a:ext cx="1407757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D776E9-36AA-4C7A-A9A2-1B9F1DDD40F4}"/>
                  </a:ext>
                </a:extLst>
              </p:cNvPr>
              <p:cNvSpPr/>
              <p:nvPr/>
            </p:nvSpPr>
            <p:spPr>
              <a:xfrm>
                <a:off x="6726386" y="4562890"/>
                <a:ext cx="1443023" cy="2123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9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3600" b="1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D776E9-36AA-4C7A-A9A2-1B9F1DDD4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386" y="4562890"/>
                <a:ext cx="1443023" cy="2123658"/>
              </a:xfrm>
              <a:prstGeom prst="rect">
                <a:avLst/>
              </a:prstGeom>
              <a:blipFill>
                <a:blip r:embed="rId7"/>
                <a:stretch>
                  <a:fillRect l="-8439" b="-10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40D5078-B581-4BE3-8672-F84562B90DE7}"/>
              </a:ext>
            </a:extLst>
          </p:cNvPr>
          <p:cNvSpPr txBox="1"/>
          <p:nvPr/>
        </p:nvSpPr>
        <p:spPr>
          <a:xfrm>
            <a:off x="292702" y="1462218"/>
            <a:ext cx="1349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66E9C7-67B3-4A9A-99CF-799DB27BA17B}"/>
              </a:ext>
            </a:extLst>
          </p:cNvPr>
          <p:cNvSpPr txBox="1"/>
          <p:nvPr/>
        </p:nvSpPr>
        <p:spPr>
          <a:xfrm>
            <a:off x="311468" y="4330954"/>
            <a:ext cx="1349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FAA5FE-C82B-45BF-A1F1-4D5204F4089A}"/>
              </a:ext>
            </a:extLst>
          </p:cNvPr>
          <p:cNvSpPr txBox="1"/>
          <p:nvPr/>
        </p:nvSpPr>
        <p:spPr>
          <a:xfrm rot="16200000">
            <a:off x="2870539" y="2330935"/>
            <a:ext cx="29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Species Richness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3C9EE1-95DE-4250-AF51-343C773325FC}"/>
              </a:ext>
            </a:extLst>
          </p:cNvPr>
          <p:cNvSpPr/>
          <p:nvPr/>
        </p:nvSpPr>
        <p:spPr>
          <a:xfrm>
            <a:off x="3773957" y="204186"/>
            <a:ext cx="2787293" cy="653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8D9E1-4936-404C-9B60-1259B160577A}"/>
              </a:ext>
            </a:extLst>
          </p:cNvPr>
          <p:cNvSpPr/>
          <p:nvPr/>
        </p:nvSpPr>
        <p:spPr>
          <a:xfrm>
            <a:off x="6497218" y="309479"/>
            <a:ext cx="1629101" cy="653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2026EE-4E3E-42B1-8CDF-687A83C8F97E}"/>
              </a:ext>
            </a:extLst>
          </p:cNvPr>
          <p:cNvSpPr/>
          <p:nvPr/>
        </p:nvSpPr>
        <p:spPr>
          <a:xfrm>
            <a:off x="8169410" y="323596"/>
            <a:ext cx="1820724" cy="653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86D5B8-BB17-421B-A6DA-E9E16AC330C6}"/>
              </a:ext>
            </a:extLst>
          </p:cNvPr>
          <p:cNvSpPr/>
          <p:nvPr/>
        </p:nvSpPr>
        <p:spPr>
          <a:xfrm>
            <a:off x="10107219" y="106265"/>
            <a:ext cx="1684163" cy="653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6" grpId="0" animBg="1"/>
      <p:bldP spid="14" grpId="0" animBg="1"/>
      <p:bldP spid="3" grpId="0" animBg="1"/>
      <p:bldP spid="18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A8EDC9F-F224-45BC-A653-FC5CDA64DDBB}"/>
              </a:ext>
            </a:extLst>
          </p:cNvPr>
          <p:cNvSpPr/>
          <p:nvPr/>
        </p:nvSpPr>
        <p:spPr>
          <a:xfrm>
            <a:off x="4793017" y="3572776"/>
            <a:ext cx="425061" cy="420761"/>
          </a:xfrm>
          <a:prstGeom prst="rect">
            <a:avLst/>
          </a:prstGeom>
          <a:solidFill>
            <a:schemeClr val="bg1">
              <a:alpha val="77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3CEF-F6A2-4594-AF56-30FFF6C001D7}"/>
              </a:ext>
            </a:extLst>
          </p:cNvPr>
          <p:cNvSpPr/>
          <p:nvPr/>
        </p:nvSpPr>
        <p:spPr>
          <a:xfrm>
            <a:off x="484893" y="3151436"/>
            <a:ext cx="3319271" cy="30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D0259-8B98-4EAE-B2FC-DF113B6757DA}"/>
              </a:ext>
            </a:extLst>
          </p:cNvPr>
          <p:cNvSpPr/>
          <p:nvPr/>
        </p:nvSpPr>
        <p:spPr>
          <a:xfrm>
            <a:off x="125244" y="6471520"/>
            <a:ext cx="6465867" cy="37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7E3EA8-3D0C-4DAD-B1B2-E6920BA448A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7" y="291373"/>
            <a:ext cx="2799693" cy="28201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2EF9AA-EEDC-47A8-A09E-8E9D9A976B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5" y="3522732"/>
            <a:ext cx="2786635" cy="28145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1" y="3379241"/>
            <a:ext cx="4187408" cy="3356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66109-4184-44A0-A8FA-2522827FF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5" y="94792"/>
            <a:ext cx="4206442" cy="337173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3" y="120455"/>
            <a:ext cx="4182112" cy="33469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D4B909-02E8-4A23-A70B-39788FEDD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5" y="3356449"/>
            <a:ext cx="4164062" cy="33717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6B5AC2A-97F6-4050-81E1-BC750595B3A8}"/>
              </a:ext>
            </a:extLst>
          </p:cNvPr>
          <p:cNvSpPr/>
          <p:nvPr/>
        </p:nvSpPr>
        <p:spPr>
          <a:xfrm>
            <a:off x="3865830" y="1186004"/>
            <a:ext cx="416459" cy="4861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CE3075-DAEF-48A9-8BE1-1369EA720951}"/>
              </a:ext>
            </a:extLst>
          </p:cNvPr>
          <p:cNvSpPr/>
          <p:nvPr/>
        </p:nvSpPr>
        <p:spPr>
          <a:xfrm rot="5400000">
            <a:off x="-2587476" y="3177988"/>
            <a:ext cx="6465867" cy="37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B29A9-3D45-4FC6-BA87-26274ED4FF64}"/>
              </a:ext>
            </a:extLst>
          </p:cNvPr>
          <p:cNvSpPr txBox="1"/>
          <p:nvPr/>
        </p:nvSpPr>
        <p:spPr>
          <a:xfrm>
            <a:off x="311468" y="4330954"/>
            <a:ext cx="1349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59B24-AC0F-48B5-BAC0-6A25CE5B3502}"/>
              </a:ext>
            </a:extLst>
          </p:cNvPr>
          <p:cNvSpPr txBox="1"/>
          <p:nvPr/>
        </p:nvSpPr>
        <p:spPr>
          <a:xfrm>
            <a:off x="324055" y="1487317"/>
            <a:ext cx="1349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DD7D9-5694-4B99-9421-EAD0D69461E0}"/>
              </a:ext>
            </a:extLst>
          </p:cNvPr>
          <p:cNvSpPr txBox="1"/>
          <p:nvPr/>
        </p:nvSpPr>
        <p:spPr>
          <a:xfrm>
            <a:off x="3865830" y="3954334"/>
            <a:ext cx="7909711" cy="239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Decomposition of these relationships through: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Explicit (spatially ordered) rarefaction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Random rarefaction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Aggregation effect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E141AF-E973-4449-A6E8-67B4F2FE5364}"/>
              </a:ext>
            </a:extLst>
          </p:cNvPr>
          <p:cNvSpPr/>
          <p:nvPr/>
        </p:nvSpPr>
        <p:spPr>
          <a:xfrm>
            <a:off x="710701" y="3192873"/>
            <a:ext cx="3383424" cy="236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E611CBD-71DD-4B17-B665-BF643F45AFD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31" y="291373"/>
            <a:ext cx="3901986" cy="3414237"/>
          </a:xfrm>
          <a:prstGeom prst="rect">
            <a:avLst/>
          </a:prstGeom>
        </p:spPr>
      </p:pic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56B23B8-7336-4BC4-A329-783DED727CE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49" y="294721"/>
            <a:ext cx="3909004" cy="3420378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C5A23D-95BB-4B38-9F98-11FAE744AAD1}"/>
              </a:ext>
            </a:extLst>
          </p:cNvPr>
          <p:cNvCxnSpPr>
            <a:cxnSpLocks/>
          </p:cNvCxnSpPr>
          <p:nvPr/>
        </p:nvCxnSpPr>
        <p:spPr>
          <a:xfrm>
            <a:off x="4488144" y="5757744"/>
            <a:ext cx="56210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7820685" y="3563500"/>
            <a:ext cx="4900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Number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3435790" y="3594324"/>
            <a:ext cx="4900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Sample Number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 rot="16200000">
            <a:off x="5627700" y="1708621"/>
            <a:ext cx="4900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Diversity Change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 rot="2057961">
            <a:off x="7551178" y="2233774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rarefaction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 rot="1934917">
            <a:off x="7187491" y="2469783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rarefaction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8440238" y="1047004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 effect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 t="376" r="-6533" b="5874"/>
          <a:stretch/>
        </p:blipFill>
        <p:spPr>
          <a:xfrm>
            <a:off x="4021153" y="265166"/>
            <a:ext cx="4052692" cy="3285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t="917" r="-5070" b="5144"/>
          <a:stretch/>
        </p:blipFill>
        <p:spPr>
          <a:xfrm>
            <a:off x="4021153" y="267267"/>
            <a:ext cx="3971788" cy="33246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4308769" y="428304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en-US" sz="1100" dirty="0">
              <a:solidFill>
                <a:srgbClr val="FF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4308769" y="1743834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Nitrogen</a:t>
            </a:r>
            <a:endParaRPr lang="en-US" sz="1100" dirty="0">
              <a:solidFill>
                <a:srgbClr val="00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93740" y="2782570"/>
            <a:ext cx="457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80799" y="3106464"/>
            <a:ext cx="457200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6090852" y="2624680"/>
            <a:ext cx="1854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rarefaction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6187951" y="2940461"/>
            <a:ext cx="1772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Random rarefaction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 rot="16200000">
            <a:off x="1398373" y="1701094"/>
            <a:ext cx="4900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Species Richness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73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30" grpId="0"/>
      <p:bldP spid="32" grpId="0"/>
      <p:bldP spid="36" grpId="0"/>
      <p:bldP spid="41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253CF6-06C7-4500-81C9-1856E97ADA68}"/>
              </a:ext>
            </a:extLst>
          </p:cNvPr>
          <p:cNvSpPr/>
          <p:nvPr/>
        </p:nvSpPr>
        <p:spPr>
          <a:xfrm>
            <a:off x="-142240" y="589306"/>
            <a:ext cx="12456160" cy="5481681"/>
          </a:xfrm>
          <a:prstGeom prst="rect">
            <a:avLst/>
          </a:prstGeom>
          <a:solidFill>
            <a:srgbClr val="D1D1D1">
              <a:alpha val="58824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470FD-68E5-4EFA-A11D-D7F6E7E3394E}"/>
              </a:ext>
            </a:extLst>
          </p:cNvPr>
          <p:cNvSpPr txBox="1"/>
          <p:nvPr/>
        </p:nvSpPr>
        <p:spPr>
          <a:xfrm>
            <a:off x="707365" y="787013"/>
            <a:ext cx="105932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Do nitrogen-driven changes in community diversity vary with sampling effort? 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How does interpretation of effects vary between richness and abundance-based metrics?</a:t>
            </a:r>
          </a:p>
          <a:p>
            <a:pPr lvl="1"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How does nitrogen enrichment affect community spatial pattern? </a:t>
            </a:r>
          </a:p>
        </p:txBody>
      </p:sp>
    </p:spTree>
    <p:extLst>
      <p:ext uri="{BB962C8B-B14F-4D97-AF65-F5344CB8AC3E}">
        <p14:creationId xmlns:p14="http://schemas.microsoft.com/office/powerpoint/2010/main" val="15160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1033F1-2400-4319-B133-7570733E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lh3.googleusercontent.com/HrWeN1hZWzau4tMeqB5xTLkGVSayMV7ikM3Nyq2_67PPBwQipfoX3OuuUWS6ORQEWNU6ZUrywylmLDURGnA6iO2qH0V1jeIc4v2R5DXcXYAaYZewXJOUkDEwvh4JH-xVE5p8wV8XIRzM5EiXZCRLgyhaglTVloO1Ynt79Tbnb4t1ZI8xpuWrknNfRLLOuBXQ5LgvgtkLcnJyLGfdy6ENiYdeZAOr_eq-X8cLZMLrxYtJXWheeESa_vdl7YWPAkiF5vYOEYQho2oUviD7OUkOyAq6W4IMBylfvTE8UvG2OVo5my42yqaOW_EihrjIfXO9SkkU93J21HeFR92CVwdXvjfBWHtZY4ayIbLSrgH86nRwTxzBD9FIukeAj8ecw-mQBJSwqhW1nbYJPbBlqWYKgkQp8qhUcPLjGUCAfjF0CCBKVlE64TedM-fjTEXl7xyCMOFLwG8Cx3dlgzGJCt_1fWQjyDnMMTr2wdV7xIB5sBNz6uiRvRpXOdnR1EEEX7fRO8NcqxcPqsrb62lkML7hNsQR_diWb-wP0sUmNvKwADMq5olxpUJr93YkZhhdWasa6TZPUkZeJH1Jpdq5vQw-R1cpNIz8UN-AdrI-7kQ=w1888-h971-no">
            <a:extLst>
              <a:ext uri="{FF2B5EF4-FFF2-40B4-BE49-F238E27FC236}">
                <a16:creationId xmlns:a16="http://schemas.microsoft.com/office/drawing/2014/main" id="{891F6B00-371D-46B0-BE2F-5AAD3BD3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green field&#10;&#10;Description generated with very high confidence">
            <a:extLst>
              <a:ext uri="{FF2B5EF4-FFF2-40B4-BE49-F238E27FC236}">
                <a16:creationId xmlns:a16="http://schemas.microsoft.com/office/drawing/2014/main" id="{40B4C220-A431-47B3-AEC8-AD0B4F103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3" b="25805"/>
          <a:stretch/>
        </p:blipFill>
        <p:spPr>
          <a:xfrm>
            <a:off x="6842509" y="1384519"/>
            <a:ext cx="4691588" cy="4665141"/>
          </a:xfrm>
          <a:prstGeom prst="ellipse">
            <a:avLst/>
          </a:prstGeom>
          <a:ln w="19050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 descr="A group of people in a field&#10;&#10;Description generated with very high confidence">
            <a:extLst>
              <a:ext uri="{FF2B5EF4-FFF2-40B4-BE49-F238E27FC236}">
                <a16:creationId xmlns:a16="http://schemas.microsoft.com/office/drawing/2014/main" id="{43252BD2-9DD1-414F-9615-BE156CB65D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3" t="-2009" r="-2303" b="-2009"/>
          <a:stretch/>
        </p:blipFill>
        <p:spPr>
          <a:xfrm>
            <a:off x="674589" y="1384519"/>
            <a:ext cx="4691588" cy="4665142"/>
          </a:xfrm>
          <a:prstGeom prst="ellipse">
            <a:avLst/>
          </a:prstGeom>
          <a:ln w="19050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B7AE5-4968-41FB-96AA-1DD146311E3A}"/>
              </a:ext>
            </a:extLst>
          </p:cNvPr>
          <p:cNvSpPr txBox="1"/>
          <p:nvPr/>
        </p:nvSpPr>
        <p:spPr>
          <a:xfrm>
            <a:off x="2078366" y="3238451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7151-1AF2-4831-8349-F6B95D2A0AB7}"/>
              </a:ext>
            </a:extLst>
          </p:cNvPr>
          <p:cNvSpPr txBox="1"/>
          <p:nvPr/>
        </p:nvSpPr>
        <p:spPr>
          <a:xfrm>
            <a:off x="7772403" y="3238451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Nitrogen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3F706-E7E3-4F76-80F8-A4ABBD79A3A3}"/>
              </a:ext>
            </a:extLst>
          </p:cNvPr>
          <p:cNvSpPr txBox="1"/>
          <p:nvPr/>
        </p:nvSpPr>
        <p:spPr>
          <a:xfrm>
            <a:off x="2428012" y="160680"/>
            <a:ext cx="8336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California Annual Grasslands</a:t>
            </a:r>
          </a:p>
        </p:txBody>
      </p:sp>
    </p:spTree>
    <p:extLst>
      <p:ext uri="{BB962C8B-B14F-4D97-AF65-F5344CB8AC3E}">
        <p14:creationId xmlns:p14="http://schemas.microsoft.com/office/powerpoint/2010/main" val="32852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</TotalTime>
  <Words>526</Words>
  <Application>Microsoft Office PowerPoint</Application>
  <PresentationFormat>Widescreen</PresentationFormat>
  <Paragraphs>140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Example: N enrichment affects both diversity and spatial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batzer</dc:creator>
  <cp:lastModifiedBy>Evan Batzer</cp:lastModifiedBy>
  <cp:revision>196</cp:revision>
  <dcterms:created xsi:type="dcterms:W3CDTF">2018-07-20T18:44:38Z</dcterms:created>
  <dcterms:modified xsi:type="dcterms:W3CDTF">2018-07-27T00:05:49Z</dcterms:modified>
</cp:coreProperties>
</file>